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60" r:id="rId3"/>
    <p:sldId id="259" r:id="rId4"/>
    <p:sldId id="257" r:id="rId5"/>
    <p:sldId id="258" r:id="rId6"/>
    <p:sldId id="261" r:id="rId7"/>
    <p:sldId id="262" r:id="rId8"/>
    <p:sldId id="267" r:id="rId9"/>
    <p:sldId id="265" r:id="rId10"/>
    <p:sldId id="266" r:id="rId11"/>
    <p:sldId id="263" r:id="rId12"/>
    <p:sldId id="268" r:id="rId13"/>
    <p:sldId id="273" r:id="rId14"/>
    <p:sldId id="269" r:id="rId15"/>
    <p:sldId id="270" r:id="rId16"/>
    <p:sldId id="271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5" r:id="rId25"/>
    <p:sldId id="288" r:id="rId26"/>
    <p:sldId id="289" r:id="rId27"/>
    <p:sldId id="290" r:id="rId28"/>
    <p:sldId id="283" r:id="rId29"/>
    <p:sldId id="284" r:id="rId30"/>
    <p:sldId id="286" r:id="rId31"/>
    <p:sldId id="287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5" d="100"/>
          <a:sy n="115" d="100"/>
        </p:scale>
        <p:origin x="-55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65D7D0-9741-F243-9AE1-73499843F64B}" type="datetimeFigureOut">
              <a:rPr lang="en-US" smtClean="0"/>
              <a:t>12/12/16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4A329A-FC84-734F-8168-9CB963942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4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4A329A-FC84-734F-8168-9CB963942B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634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4A329A-FC84-734F-8168-9CB963942B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09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12/11/16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oto.data.socrata.com/dataset/Harris-County-Sheriff-s-Office/p6kq-vsa3/data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Detecting Patterns in Criminal Activities Using K-means and DBSCAN Clustering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Edwin N. </a:t>
            </a:r>
            <a:r>
              <a:rPr lang="en-US" sz="2400" dirty="0" smtClean="0"/>
              <a:t>Garcia</a:t>
            </a:r>
          </a:p>
          <a:p>
            <a:r>
              <a:rPr lang="en-US" sz="2400" dirty="0" smtClean="0"/>
              <a:t>MS Data Science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Lewis University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07765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KMeans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 </a:t>
            </a:r>
            <a:r>
              <a:rPr lang="en-US" i="1" dirty="0" smtClean="0"/>
              <a:t>k</a:t>
            </a:r>
            <a:r>
              <a:rPr lang="en-US" dirty="0" smtClean="0"/>
              <a:t> value</a:t>
            </a:r>
          </a:p>
          <a:p>
            <a:pPr lvl="1"/>
            <a:r>
              <a:rPr lang="en-US" dirty="0" smtClean="0"/>
              <a:t>Elbow</a:t>
            </a:r>
          </a:p>
          <a:p>
            <a:pPr lvl="1"/>
            <a:r>
              <a:rPr lang="en-US" dirty="0" smtClean="0"/>
              <a:t>Silhouette</a:t>
            </a:r>
          </a:p>
          <a:p>
            <a:pPr lvl="1"/>
            <a:r>
              <a:rPr lang="en-US" dirty="0" smtClean="0"/>
              <a:t>Gap Statistic</a:t>
            </a:r>
            <a:br>
              <a:rPr lang="en-US" dirty="0" smtClean="0"/>
            </a:b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24007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Elbow Method</a:t>
            </a:r>
            <a:endParaRPr lang="en-US" dirty="0"/>
          </a:p>
        </p:txBody>
      </p:sp>
      <p:pic>
        <p:nvPicPr>
          <p:cNvPr id="7" name="Content Placeholder 6" descr="Macintosh HD:Users:edwingarcia:Dropbox:_Lewis-University:CPSC-59000-Data Science Project:images:kmeans:KMeans-Elbow-Method-1-30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9" r="12119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4164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Elbow Method</a:t>
            </a:r>
            <a:endParaRPr lang="en-US" dirty="0"/>
          </a:p>
        </p:txBody>
      </p:sp>
      <p:pic>
        <p:nvPicPr>
          <p:cNvPr id="9" name="Content Placeholder 8" descr="Macintosh HD:Users:edwingarcia:Dropbox:_Lewis-University:CPSC-59000-Data Science Project:images:kmeans:KMeans-Elbow-Method-10-500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9" r="12119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9589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Silhouette Coefficient</a:t>
            </a:r>
            <a:endParaRPr lang="en-US" dirty="0"/>
          </a:p>
        </p:txBody>
      </p:sp>
      <p:pic>
        <p:nvPicPr>
          <p:cNvPr id="4" name="Content Placeholder 3" descr="Macintosh HD:Users:edwingarcia:Dropbox:_Lewis-University:CPSC-59000-Data Science Project:images:model6-kmeans-3-silhouette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0" r="16390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110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Gap Statistic</a:t>
            </a:r>
            <a:endParaRPr lang="en-US" dirty="0"/>
          </a:p>
        </p:txBody>
      </p:sp>
      <p:pic>
        <p:nvPicPr>
          <p:cNvPr id="4" name="Content Placeholder 3" descr="Macintosh HD:Users:edwingarcia:Dropbox:_Lewis-University:CPSC-59000-Data Science Project:images:kmeans:Screenshot-GMap-K=3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2" r="4542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817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k = 3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Macintosh HD:Users:edwingarcia:Dropbox:_Lewis-University:CPSC-59000-Data Science Project:images:kmeans:KMeans-k-3-Silhouette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45315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k =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acintosh HD:Users:edwingarcia:Dropbox:_Lewis-University:CPSC-59000-Data Science Project:images:kmeans:KMeans-k-3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00199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143034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Heatmap</a:t>
            </a:r>
            <a:r>
              <a:rPr lang="en-US" dirty="0" smtClean="0"/>
              <a:t>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acintosh HD:Users:edwingarcia:Dropbox:_Lewis-University:CPSC-59000-Data Science Project:images:kmeans:Screenshot-GMap-K-3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0958" y="1600200"/>
            <a:ext cx="5063119" cy="4525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5125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DBSCAN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Definition</a:t>
            </a:r>
          </a:p>
          <a:p>
            <a:endParaRPr lang="en-US" dirty="0"/>
          </a:p>
          <a:p>
            <a:r>
              <a:rPr lang="en-US" dirty="0" smtClean="0"/>
              <a:t>Choosing the epsilon and the minimum 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8931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Choosing Epsilon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acintosh HD:Users:edwingarcia:Dropbox:_Lewis-University:CPSC-59000-Data Science Project:images:dbscan:DBSCAN-Ealuation-EPS-CLusters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253" y="1600200"/>
            <a:ext cx="8271547" cy="31043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66083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Discuss the Problem</a:t>
            </a:r>
          </a:p>
          <a:p>
            <a:r>
              <a:rPr lang="en-US" dirty="0" smtClean="0"/>
              <a:t>Describe the Methods Used and Motivations</a:t>
            </a:r>
          </a:p>
          <a:p>
            <a:r>
              <a:rPr lang="en-US" dirty="0" smtClean="0"/>
              <a:t>Discuss the Results</a:t>
            </a:r>
          </a:p>
          <a:p>
            <a:r>
              <a:rPr lang="en-US" dirty="0" smtClean="0"/>
              <a:t>Limitations and Expectations</a:t>
            </a:r>
          </a:p>
          <a:p>
            <a:endParaRPr lang="en-US" dirty="0" smtClean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47553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DBSCAN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acintosh HD:Users:edwingarcia:Dropbox:_Lewis-University:CPSC-59000-Data Science Project:images:dbscan:DBSCAN-EPS-0.37-MR-10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00200"/>
            <a:ext cx="8212696" cy="30822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324303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DBSCAN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acintosh HD:Users:edwingarcia:Dropbox:_Lewis-University:CPSC-59000-Data Science Project:images:dbscan:DBSCAN-EPS-0.60-MR-10-RAW-DATASET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157" y="1600200"/>
            <a:ext cx="6039717" cy="4525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57292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Heatmap</a:t>
            </a:r>
            <a:r>
              <a:rPr lang="en-US" dirty="0" smtClean="0"/>
              <a:t> Overlay</a:t>
            </a:r>
            <a:endParaRPr lang="en-US" dirty="0"/>
          </a:p>
        </p:txBody>
      </p:sp>
      <p:pic>
        <p:nvPicPr>
          <p:cNvPr id="4" name="Content Placeholder 3" descr="Macintosh HD:Users:edwingarcia:Dropbox:_Lewis-University:CPSC-59000-Data Science Project:images:dbscan:Screenshot-DBSCAN-EPS-0.60-MR-10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11" b="19411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3012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Tests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DBSCAN with 3 clusters. Epsilon = 0.01905</a:t>
            </a:r>
            <a:endParaRPr lang="en-US" dirty="0"/>
          </a:p>
        </p:txBody>
      </p:sp>
      <p:pic>
        <p:nvPicPr>
          <p:cNvPr id="4" name="Picture 3" descr="Macintosh HD:Users:edwingarcia:Dropbox:_Lewis-University:CPSC-59000-Data Science Project:images:dbscan:DBSCAN-EPS-0.01905-3-clusters-mr-10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746" y="2568450"/>
            <a:ext cx="6586855" cy="24720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50651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DBSCAN, 3 Clusters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acintosh HD:Users:edwingarcia:Dropbox:_Lewis-University:CPSC-59000-Data Science Project:images:dbscan:Screenshot-DBSCAN-EPS-0.01995-k-3-MAP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5815" y="2300729"/>
            <a:ext cx="3949065" cy="35375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66849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k = 114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acintosh HD:Users:edwingarcia:Dropbox:_Lewis-University:CPSC-59000-Data Science Project:images:kmeans:KMeans-k-114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514646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acintosh HD:Users:edwingarcia:Dropbox:_Lewis-University:CPSC-59000-Data Science Project:images:kmeans:KMeans-k-114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 k = 114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2104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Heatmap</a:t>
            </a:r>
            <a:r>
              <a:rPr lang="en-US" dirty="0" smtClean="0"/>
              <a:t> Overlay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acintosh HD:Users:edwingarcia:Dropbox:_Lewis-University:CPSC-59000-Data Science Project:images:kmeans:Screenshot-GMap-K-114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740" y="1600200"/>
            <a:ext cx="5074185" cy="45259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99941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Applications</a:t>
            </a:r>
            <a:endParaRPr lang="en-US" dirty="0"/>
          </a:p>
        </p:txBody>
      </p:sp>
      <p:pic>
        <p:nvPicPr>
          <p:cNvPr id="4" name="Content Placeholder 3" descr="Macintosh HD:Users:edwingarcia:Dropbox:_Lewis-University:CPSC-59000-Data Science Project:images:Screenshot -Combined-KMeans-DBSCAN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64" b="19464"/>
          <a:stretch>
            <a:fillRect/>
          </a:stretch>
        </p:blipFill>
        <p:spPr bwMode="auto">
          <a:xfrm>
            <a:off x="1241287" y="2090793"/>
            <a:ext cx="6433930" cy="35384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192830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cleaning is a challenge.</a:t>
            </a:r>
          </a:p>
          <a:p>
            <a:r>
              <a:rPr lang="en-US" dirty="0" smtClean="0"/>
              <a:t>Computation and documentation becomes complex</a:t>
            </a:r>
          </a:p>
          <a:p>
            <a:r>
              <a:rPr lang="en-US" dirty="0" smtClean="0"/>
              <a:t>Algorithms are not one-step process</a:t>
            </a:r>
          </a:p>
          <a:p>
            <a:r>
              <a:rPr lang="en-US" dirty="0" smtClean="0"/>
              <a:t>Lots of room for growth in clustering and pattern recognition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330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Thesis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</a:t>
            </a:r>
            <a:r>
              <a:rPr lang="en-US" dirty="0" smtClean="0"/>
              <a:t>se </a:t>
            </a:r>
            <a:r>
              <a:rPr lang="en-US" dirty="0"/>
              <a:t>machine learning to detect similar property crimes, such as burglary, theft, and larceny. I will use features such as time of day, day of week, and location in identifying crime patterns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29881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8848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7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Crime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Harris County Sheriff’s Office Incident Dataset</a:t>
            </a:r>
          </a:p>
          <a:p>
            <a:pPr lvl="1"/>
            <a:r>
              <a:rPr lang="en-US" dirty="0" smtClean="0"/>
              <a:t>July 01 to October 30, 2016</a:t>
            </a:r>
          </a:p>
          <a:p>
            <a:pPr lvl="1"/>
            <a:r>
              <a:rPr lang="en-US" dirty="0" smtClean="0"/>
              <a:t>35, 326 rows, 17 features</a:t>
            </a:r>
          </a:p>
          <a:p>
            <a:pPr lvl="1"/>
            <a:r>
              <a:rPr lang="en-US" dirty="0" smtClean="0"/>
              <a:t>Used API to overcome 1000 row limit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9217" y="6126163"/>
            <a:ext cx="829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https://moto.data.socrata.com/dataset/Harris-County-Sheriff-s-Office/p6kq-vsa3/data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698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Crime 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16, 907 property </a:t>
            </a:r>
            <a:r>
              <a:rPr lang="en-US" dirty="0" smtClean="0"/>
              <a:t>crimes</a:t>
            </a:r>
          </a:p>
          <a:p>
            <a:pPr lvl="1"/>
            <a:endParaRPr lang="en-US" dirty="0"/>
          </a:p>
          <a:p>
            <a:pPr marL="514350" indent="-457200"/>
            <a:endParaRPr lang="en-US" dirty="0" smtClean="0"/>
          </a:p>
          <a:p>
            <a:pPr marL="514350" indent="-457200"/>
            <a:endParaRPr lang="en-US" dirty="0"/>
          </a:p>
          <a:p>
            <a:pPr marL="514350" indent="-457200"/>
            <a:r>
              <a:rPr lang="en-US" dirty="0" smtClean="0"/>
              <a:t>Cleaned </a:t>
            </a:r>
            <a:r>
              <a:rPr lang="en-US" dirty="0"/>
              <a:t>dataset = 16, </a:t>
            </a:r>
            <a:r>
              <a:rPr lang="en-US" dirty="0" smtClean="0"/>
              <a:t>861, 11 features</a:t>
            </a:r>
            <a:endParaRPr lang="en-US" dirty="0"/>
          </a:p>
          <a:p>
            <a:r>
              <a:rPr lang="en-US" dirty="0" smtClean="0"/>
              <a:t>  46 rows (0.27%) removed  - Outside jurisdiction</a:t>
            </a:r>
          </a:p>
          <a:p>
            <a:r>
              <a:rPr lang="en-US" dirty="0" smtClean="0"/>
              <a:t>  Used </a:t>
            </a:r>
            <a:r>
              <a:rPr lang="en-US" dirty="0" err="1" smtClean="0"/>
              <a:t>iPython</a:t>
            </a:r>
            <a:r>
              <a:rPr lang="en-US" dirty="0" smtClean="0"/>
              <a:t> to perform data extract</a:t>
            </a:r>
            <a:r>
              <a:rPr lang="en-US" dirty="0"/>
              <a:t> </a:t>
            </a:r>
            <a:r>
              <a:rPr lang="en-US" dirty="0" smtClean="0"/>
              <a:t>and cleaning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8833259"/>
              </p:ext>
            </p:extLst>
          </p:nvPr>
        </p:nvGraphicFramePr>
        <p:xfrm>
          <a:off x="1302631" y="2427377"/>
          <a:ext cx="6096000" cy="914399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048000"/>
                <a:gridCol w="3048000"/>
              </a:tblGrid>
              <a:tr h="308131">
                <a:tc>
                  <a:txBody>
                    <a:bodyPr/>
                    <a:lstStyle/>
                    <a:p>
                      <a:r>
                        <a:rPr lang="en-US" dirty="0" smtClean="0"/>
                        <a:t>Keywords</a:t>
                      </a:r>
                      <a:endParaRPr lang="en-US" dirty="0"/>
                    </a:p>
                  </a:txBody>
                  <a:tcPr>
                    <a:solidFill>
                      <a:schemeClr val="tx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i="1" dirty="0" smtClean="0"/>
                        <a:t>Theft, Robbery, Stolen, Burglar, Larceny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tx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9303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Fitting Data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5269784"/>
              </p:ext>
            </p:extLst>
          </p:nvPr>
        </p:nvGraphicFramePr>
        <p:xfrm>
          <a:off x="457200" y="2418521"/>
          <a:ext cx="8229600" cy="37072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369736">
                <a:tc>
                  <a:txBody>
                    <a:bodyPr/>
                    <a:lstStyle/>
                    <a:p>
                      <a:r>
                        <a:rPr lang="en-US" dirty="0" smtClean="0"/>
                        <a:t>Column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Address Block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Categorical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Date of Week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Categorical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Hour of Day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Integer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Categorical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Incident Date/Time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Continuous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Incident Type Primary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Categorical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Latitude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Float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Continuous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Longitude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Float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Continuous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Parent incident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Categorical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State(ZIP</a:t>
                      </a:r>
                      <a:r>
                        <a:rPr lang="en-US" baseline="0" dirty="0" smtClean="0"/>
                        <a:t> Code)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Integer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Categorical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3805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Label Encoder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Scikit</a:t>
            </a:r>
            <a:r>
              <a:rPr lang="en-US" dirty="0" smtClean="0"/>
              <a:t>-learn</a:t>
            </a:r>
            <a:br>
              <a:rPr lang="en-US" dirty="0" smtClean="0"/>
            </a:br>
            <a:endParaRPr lang="en-US" dirty="0" smtClean="0"/>
          </a:p>
          <a:p>
            <a:pPr marL="400050" lvl="1" indent="0">
              <a:buNone/>
            </a:pPr>
            <a:r>
              <a:rPr lang="en-US" dirty="0"/>
              <a:t>from </a:t>
            </a:r>
            <a:r>
              <a:rPr lang="en-US" dirty="0" err="1"/>
              <a:t>sklearn</a:t>
            </a:r>
            <a:r>
              <a:rPr lang="en-US" dirty="0"/>
              <a:t> import </a:t>
            </a:r>
            <a:r>
              <a:rPr lang="en-US" dirty="0" smtClean="0"/>
              <a:t>preprocessing</a:t>
            </a:r>
          </a:p>
          <a:p>
            <a:pPr marL="400050" lvl="1" indent="0">
              <a:buNone/>
            </a:pPr>
            <a:r>
              <a:rPr lang="en-US" dirty="0" err="1" smtClean="0"/>
              <a:t>add_le</a:t>
            </a:r>
            <a:r>
              <a:rPr lang="en-US" dirty="0" smtClean="0"/>
              <a:t> = </a:t>
            </a:r>
            <a:r>
              <a:rPr lang="en-US" dirty="0" err="1"/>
              <a:t>preprocessing.LabelEncoder</a:t>
            </a:r>
            <a:r>
              <a:rPr lang="en-US" dirty="0"/>
              <a:t>(</a:t>
            </a:r>
            <a:r>
              <a:rPr lang="en-US" dirty="0" smtClean="0"/>
              <a:t>)</a:t>
            </a:r>
          </a:p>
          <a:p>
            <a:pPr marL="400050" lvl="1" indent="0">
              <a:buNone/>
            </a:pPr>
            <a:r>
              <a:rPr lang="en-US" dirty="0" err="1" smtClean="0"/>
              <a:t>df</a:t>
            </a:r>
            <a:r>
              <a:rPr lang="en-US" dirty="0" smtClean="0"/>
              <a:t>[</a:t>
            </a:r>
            <a:r>
              <a:rPr lang="en-US" dirty="0"/>
              <a:t>'address'] </a:t>
            </a:r>
            <a:r>
              <a:rPr lang="en-US" dirty="0" smtClean="0"/>
              <a:t>= </a:t>
            </a:r>
            <a:r>
              <a:rPr lang="en-US" dirty="0" err="1" smtClean="0"/>
              <a:t>add_le.fit_transform</a:t>
            </a:r>
            <a:r>
              <a:rPr lang="en-US" dirty="0" smtClean="0"/>
              <a:t>(</a:t>
            </a:r>
            <a:r>
              <a:rPr lang="en-US" dirty="0" err="1" smtClean="0"/>
              <a:t>df</a:t>
            </a:r>
            <a:r>
              <a:rPr lang="en-US" dirty="0" smtClean="0"/>
              <a:t>[</a:t>
            </a:r>
            <a:r>
              <a:rPr lang="en-US" dirty="0"/>
              <a:t>'address'])</a:t>
            </a:r>
          </a:p>
        </p:txBody>
      </p:sp>
    </p:spTree>
    <p:extLst>
      <p:ext uri="{BB962C8B-B14F-4D97-AF65-F5344CB8AC3E}">
        <p14:creationId xmlns:p14="http://schemas.microsoft.com/office/powerpoint/2010/main" val="3779916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Scikit</a:t>
            </a:r>
            <a:r>
              <a:rPr lang="en-US" dirty="0" smtClean="0"/>
              <a:t>-learn</a:t>
            </a:r>
            <a:br>
              <a:rPr lang="en-US" dirty="0" smtClean="0"/>
            </a:br>
            <a:endParaRPr lang="en-US" dirty="0" smtClean="0"/>
          </a:p>
          <a:p>
            <a:pPr marL="400050" lvl="1" indent="0">
              <a:buNone/>
            </a:pPr>
            <a:r>
              <a:rPr lang="en-US" dirty="0"/>
              <a:t>from </a:t>
            </a:r>
            <a:r>
              <a:rPr lang="en-US" dirty="0" err="1"/>
              <a:t>sklearn</a:t>
            </a:r>
            <a:r>
              <a:rPr lang="en-US" dirty="0"/>
              <a:t> import </a:t>
            </a:r>
            <a:r>
              <a:rPr lang="en-US" dirty="0" smtClean="0"/>
              <a:t>preprocessing</a:t>
            </a:r>
          </a:p>
          <a:p>
            <a:pPr marL="400050" lvl="1" indent="0">
              <a:buNone/>
            </a:pPr>
            <a:r>
              <a:rPr lang="en-US" dirty="0" err="1" smtClean="0"/>
              <a:t>df</a:t>
            </a:r>
            <a:r>
              <a:rPr lang="en-US" dirty="0" smtClean="0"/>
              <a:t>['address'] = </a:t>
            </a:r>
            <a:r>
              <a:rPr lang="en-US" dirty="0" err="1"/>
              <a:t>preprocessing.scale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err="1" smtClean="0"/>
              <a:t>df</a:t>
            </a:r>
            <a:r>
              <a:rPr lang="en-US" dirty="0" smtClean="0"/>
              <a:t>['address'])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563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Description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2076553"/>
              </p:ext>
            </p:extLst>
          </p:nvPr>
        </p:nvGraphicFramePr>
        <p:xfrm>
          <a:off x="457200" y="1600200"/>
          <a:ext cx="8229595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48145"/>
                <a:gridCol w="748145"/>
                <a:gridCol w="748145"/>
                <a:gridCol w="748145"/>
                <a:gridCol w="748145"/>
                <a:gridCol w="748145"/>
                <a:gridCol w="748145"/>
                <a:gridCol w="748145"/>
                <a:gridCol w="748145"/>
                <a:gridCol w="748145"/>
                <a:gridCol w="748145"/>
              </a:tblGrid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address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city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day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hour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incident_datetime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type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latitude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longitude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parent_incident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state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count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1.69E+04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1.69E+04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1.69E+04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1.69E+04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1.69E+04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1.69E+04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1.69E+04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1.69E+04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1.69E+04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1.69E+04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mean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3.60E-17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-1.54E-16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-8.54E-16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2.23E-16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-1.46E-15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-9.98E-17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-3.22E-18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1.33E-18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6.49E-16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-7.68E-17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std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1.00E+00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-1.68E+00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-1.41E+00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-1.44E+00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-2.11E+00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-1.75E+00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-1.52E+00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-2.14E+00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-1.78E+00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-1.85E+00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-1.44E+00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25%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-8.72E-01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-8.16E-01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-9.53E-01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-6.85E-01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-8.65E-01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-9.97E-01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-7.98E-01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-8.56E-01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-1.61E-03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-4.54E-01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50%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1.33E-02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-1.02E-01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1.74E-02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1.07E-01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-7.07E-04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4.11E-02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5.21E-02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4.61E-03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-1.61E-03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-1.55E-02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75%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8.64E-01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6.72E-01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9.88E-01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7.40E-01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8.67E-01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1.08E+00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8.42E-01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7.84E-01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6.16E-01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3.86E-01</a:t>
                      </a:r>
                    </a:p>
                  </a:txBody>
                  <a:tcPr marL="12700" marR="12700" marT="12700" marB="0" anchor="ctr"/>
                </a:tc>
              </a:tr>
              <a:tr h="3708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max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1.77E+00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1.98E+00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1.47E+00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1.53E+00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1.77E+00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1.25E+00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1.91E+00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2.01E+00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1.85E+00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8.60E+00</a:t>
                      </a: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7736726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1565</TotalTime>
  <Words>628</Words>
  <Application>Microsoft Macintosh PowerPoint</Application>
  <PresentationFormat>On-screen Show (4:3)</PresentationFormat>
  <Paragraphs>203</Paragraphs>
  <Slides>31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 Black </vt:lpstr>
      <vt:lpstr>Detecting Patterns in Criminal Activities Using K-means and DBSCAN Clustering </vt:lpstr>
      <vt:lpstr>Objectives</vt:lpstr>
      <vt:lpstr>Thesis Problem</vt:lpstr>
      <vt:lpstr>Crime Dataset</vt:lpstr>
      <vt:lpstr>Crime Dataset</vt:lpstr>
      <vt:lpstr>Fitting Data</vt:lpstr>
      <vt:lpstr>Label Encoder</vt:lpstr>
      <vt:lpstr>Scale</vt:lpstr>
      <vt:lpstr>Data Description</vt:lpstr>
      <vt:lpstr>KMeans</vt:lpstr>
      <vt:lpstr>Elbow Method</vt:lpstr>
      <vt:lpstr>Elbow Method</vt:lpstr>
      <vt:lpstr>Silhouette Coefficient</vt:lpstr>
      <vt:lpstr>Gap Statistic</vt:lpstr>
      <vt:lpstr>K-Means k = 3</vt:lpstr>
      <vt:lpstr>K-Means k = 3</vt:lpstr>
      <vt:lpstr>Heatmap Overlay</vt:lpstr>
      <vt:lpstr>DBSCAN</vt:lpstr>
      <vt:lpstr>Choosing Epsilon</vt:lpstr>
      <vt:lpstr>DBSCAN</vt:lpstr>
      <vt:lpstr>DBSCAN</vt:lpstr>
      <vt:lpstr>Heatmap Overlay</vt:lpstr>
      <vt:lpstr>Other Tests</vt:lpstr>
      <vt:lpstr>DBSCAN, 3 Clusters</vt:lpstr>
      <vt:lpstr>K-Means k = 114</vt:lpstr>
      <vt:lpstr>K-Means k = 114</vt:lpstr>
      <vt:lpstr>Heatmap Overlay</vt:lpstr>
      <vt:lpstr>Practical Applications</vt:lpstr>
      <vt:lpstr>Lessons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Patterns in Criminal Activities Using K-means and DBSCAN Clustering </dc:title>
  <dc:creator>Edwin Garcia</dc:creator>
  <cp:lastModifiedBy>Edwin Garcia</cp:lastModifiedBy>
  <cp:revision>17</cp:revision>
  <dcterms:created xsi:type="dcterms:W3CDTF">2016-12-11T16:47:45Z</dcterms:created>
  <dcterms:modified xsi:type="dcterms:W3CDTF">2016-12-12T18:53:06Z</dcterms:modified>
</cp:coreProperties>
</file>

<file path=docProps/thumbnail.jpeg>
</file>